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57" r:id="rId3"/>
    <p:sldId id="268" r:id="rId4"/>
    <p:sldId id="267" r:id="rId5"/>
    <p:sldId id="269" r:id="rId6"/>
    <p:sldId id="270" r:id="rId7"/>
    <p:sldId id="272" r:id="rId8"/>
    <p:sldId id="271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4/25/2016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4/25/2016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4/25/2016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4/25/2016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Nano </a:t>
            </a:r>
            <a:r>
              <a:rPr lang="en-US" b="1" dirty="0"/>
              <a:t>Material Reinforced </a:t>
            </a:r>
            <a:r>
              <a:rPr lang="en-US" b="1" dirty="0" smtClean="0"/>
              <a:t>Asphalt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 </a:t>
            </a:r>
            <a:r>
              <a:rPr lang="en-US" b="1" dirty="0"/>
              <a:t>Brandon </a:t>
            </a:r>
            <a:r>
              <a:rPr lang="en-US" b="1" dirty="0" smtClean="0"/>
              <a:t>Valladolid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75" y="3124200"/>
            <a:ext cx="8735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Asphalt Viscosity</a:t>
            </a:r>
            <a:endParaRPr lang="en-US" dirty="0" smtClean="0"/>
          </a:p>
          <a:p>
            <a:r>
              <a:rPr lang="en-US" dirty="0" smtClean="0"/>
              <a:t>Performance Grade</a:t>
            </a:r>
            <a:endParaRPr lang="en-US" dirty="0" smtClean="0"/>
          </a:p>
          <a:p>
            <a:r>
              <a:rPr lang="en-US" dirty="0" smtClean="0"/>
              <a:t>Ductility of Asphalt Binder</a:t>
            </a:r>
          </a:p>
          <a:p>
            <a:r>
              <a:rPr lang="en-US" dirty="0" smtClean="0"/>
              <a:t>Creep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Asphalt Viscosity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PMN “Polymer modified </a:t>
            </a:r>
            <a:r>
              <a:rPr lang="en-US" dirty="0" err="1" smtClean="0"/>
              <a:t>nano</a:t>
            </a:r>
            <a:r>
              <a:rPr lang="en-US" dirty="0" smtClean="0"/>
              <a:t> clay”</a:t>
            </a:r>
          </a:p>
          <a:p>
            <a:r>
              <a:rPr lang="en-US" dirty="0" smtClean="0"/>
              <a:t>2-4%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Characterized by Creep resistance</a:t>
            </a:r>
            <a:endParaRPr lang="en-US" dirty="0"/>
          </a:p>
          <a:p>
            <a:r>
              <a:rPr lang="en-US" dirty="0" smtClean="0"/>
              <a:t>Addition of SWCNT or PMN</a:t>
            </a:r>
          </a:p>
          <a:p>
            <a:r>
              <a:rPr lang="en-US" dirty="0" smtClean="0"/>
              <a:t>Reduction of deformation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02" y="2590800"/>
            <a:ext cx="5795723" cy="2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Ductility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Low temperature performance</a:t>
            </a:r>
            <a:endParaRPr lang="en-US" dirty="0"/>
          </a:p>
          <a:p>
            <a:r>
              <a:rPr lang="en-US" dirty="0" smtClean="0"/>
              <a:t>1% addition</a:t>
            </a:r>
          </a:p>
          <a:p>
            <a:r>
              <a:rPr lang="en-US" dirty="0" smtClean="0"/>
              <a:t>Lower the ductility the better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33" y="1706563"/>
            <a:ext cx="4324179" cy="403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 Recovery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temperature performance</a:t>
            </a:r>
          </a:p>
          <a:p>
            <a:r>
              <a:rPr lang="en-US" dirty="0" smtClean="0"/>
              <a:t>High pressure loads </a:t>
            </a:r>
          </a:p>
          <a:p>
            <a:r>
              <a:rPr lang="en-US" dirty="0" smtClean="0"/>
              <a:t>CNT entanglement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0" y="762000"/>
            <a:ext cx="446987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References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12" y="1219200"/>
            <a:ext cx="107442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 </a:t>
            </a:r>
          </a:p>
          <a:p>
            <a:r>
              <a:rPr lang="en-US" dirty="0" err="1"/>
              <a:t>Ragab</a:t>
            </a:r>
            <a:r>
              <a:rPr lang="en-US" dirty="0"/>
              <a:t>, M., </a:t>
            </a:r>
            <a:r>
              <a:rPr lang="en-US" dirty="0" err="1"/>
              <a:t>Abdelrahman</a:t>
            </a:r>
            <a:r>
              <a:rPr lang="en-US" dirty="0"/>
              <a:t>, M., &amp; </a:t>
            </a:r>
            <a:r>
              <a:rPr lang="en-US" dirty="0" err="1"/>
              <a:t>Ghavibazoo</a:t>
            </a:r>
            <a:r>
              <a:rPr lang="en-US" dirty="0"/>
              <a:t>, A. (2015). Effect of Interaction Parameters on the Hardness and Elastic Modulus of Crumb Rubber Modified Asphalt. </a:t>
            </a:r>
            <a:r>
              <a:rPr lang="en-US" i="1" dirty="0"/>
              <a:t>International Journal Of Pavement Research &amp; Technology</a:t>
            </a:r>
            <a:r>
              <a:rPr lang="en-US" dirty="0"/>
              <a:t>, </a:t>
            </a:r>
            <a:r>
              <a:rPr lang="en-US" i="1" dirty="0"/>
              <a:t>8</a:t>
            </a:r>
            <a:r>
              <a:rPr lang="en-US" dirty="0"/>
              <a:t>(3), 199-205. doi:10.6135/ijprt.org.tw/2015.8(3).199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Yao, Hui, et al. "Rheological Properties And Chemical Bonding Of Asphalt Modified With </a:t>
            </a:r>
            <a:r>
              <a:rPr lang="en-US" dirty="0" err="1"/>
              <a:t>Nanosilica</a:t>
            </a:r>
            <a:r>
              <a:rPr lang="en-US" dirty="0"/>
              <a:t>." </a:t>
            </a:r>
            <a:r>
              <a:rPr lang="en-US" i="1" dirty="0"/>
              <a:t>Journal Of Materials In Civil Engineering</a:t>
            </a:r>
            <a:r>
              <a:rPr lang="en-US" dirty="0"/>
              <a:t> 25.11 (2013): 1619-1630. </a:t>
            </a:r>
            <a:r>
              <a:rPr lang="en-US" i="1" dirty="0"/>
              <a:t>Academic Search Premier</a:t>
            </a:r>
            <a:r>
              <a:rPr lang="en-US" dirty="0"/>
              <a:t>. Web. 1 Apr. 2016.</a:t>
            </a:r>
          </a:p>
          <a:p>
            <a:r>
              <a:rPr lang="en-US" dirty="0" err="1"/>
              <a:t>Zhanping</a:t>
            </a:r>
            <a:r>
              <a:rPr lang="en-US" dirty="0"/>
              <a:t>, You. "Nanomaterials In Asphalt Pavements." </a:t>
            </a:r>
            <a:r>
              <a:rPr lang="en-US" i="1" dirty="0"/>
              <a:t>International Journal Of Pavement Research &amp; Technology</a:t>
            </a:r>
            <a:r>
              <a:rPr lang="en-US" dirty="0"/>
              <a:t> 6.3 (2013): IV-V. </a:t>
            </a:r>
            <a:r>
              <a:rPr lang="en-US" i="1" dirty="0"/>
              <a:t>Academic Search Premier</a:t>
            </a:r>
            <a:r>
              <a:rPr lang="en-US" dirty="0"/>
              <a:t>. Web. 1 Apr. 2016.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Amirkhanian</a:t>
            </a:r>
            <a:r>
              <a:rPr lang="en-US" dirty="0"/>
              <a:t>, Armen N., </a:t>
            </a:r>
            <a:r>
              <a:rPr lang="en-US" dirty="0" err="1"/>
              <a:t>Feipeng</a:t>
            </a:r>
            <a:r>
              <a:rPr lang="en-US" dirty="0"/>
              <a:t> Xiao, and </a:t>
            </a:r>
            <a:r>
              <a:rPr lang="en-US" dirty="0" err="1"/>
              <a:t>Serji</a:t>
            </a:r>
            <a:r>
              <a:rPr lang="en-US" dirty="0"/>
              <a:t> N. </a:t>
            </a:r>
            <a:r>
              <a:rPr lang="en-US" dirty="0" err="1"/>
              <a:t>Amirkhanian</a:t>
            </a:r>
            <a:r>
              <a:rPr lang="en-US" dirty="0"/>
              <a:t>. "Characterization Of Unaged Asphalt Binder Modified With Carbon Nano Particles." </a:t>
            </a:r>
            <a:r>
              <a:rPr lang="en-US" i="1" dirty="0"/>
              <a:t>International Journal Of Pavement Research &amp; Technology</a:t>
            </a:r>
            <a:r>
              <a:rPr lang="en-US" dirty="0"/>
              <a:t> 4.5 (2011): 281-286. </a:t>
            </a:r>
            <a:r>
              <a:rPr lang="en-US" i="1" dirty="0"/>
              <a:t>Academic Search Premier</a:t>
            </a:r>
            <a:r>
              <a:rPr lang="en-US" dirty="0"/>
              <a:t>. Web. 1 Apr. 2016.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Xiao, </a:t>
            </a:r>
            <a:r>
              <a:rPr lang="en-US" dirty="0" err="1"/>
              <a:t>Feipeng</a:t>
            </a:r>
            <a:r>
              <a:rPr lang="en-US" dirty="0"/>
              <a:t>, Armen N. </a:t>
            </a:r>
            <a:r>
              <a:rPr lang="en-US" dirty="0" err="1"/>
              <a:t>Amirkhanian</a:t>
            </a:r>
            <a:r>
              <a:rPr lang="en-US" dirty="0"/>
              <a:t>, and </a:t>
            </a:r>
            <a:r>
              <a:rPr lang="en-US" dirty="0" err="1"/>
              <a:t>Serji</a:t>
            </a:r>
            <a:r>
              <a:rPr lang="en-US" dirty="0"/>
              <a:t> N. </a:t>
            </a:r>
            <a:r>
              <a:rPr lang="en-US" dirty="0" err="1"/>
              <a:t>Amirkhanian</a:t>
            </a:r>
            <a:r>
              <a:rPr lang="en-US" dirty="0"/>
              <a:t>. "Long-Term Ageing Influence On Rheological Characteristics Of Asphalt Binders Containing Carbon Nanoparticles." </a:t>
            </a:r>
            <a:r>
              <a:rPr lang="en-US" i="1" dirty="0"/>
              <a:t>International Journal Of Pavement Engineering</a:t>
            </a:r>
            <a:r>
              <a:rPr lang="en-US" dirty="0"/>
              <a:t> 12.6 (2011): 533-541. </a:t>
            </a:r>
            <a:r>
              <a:rPr lang="en-US" i="1" dirty="0"/>
              <a:t>Academic Search Premier</a:t>
            </a:r>
            <a:r>
              <a:rPr lang="en-US" dirty="0"/>
              <a:t>. Web. 1 Apr.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74</Words>
  <Application>Microsoft Office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Tech 16x9</vt:lpstr>
      <vt:lpstr>Nano Material Reinforced Asphalt</vt:lpstr>
      <vt:lpstr>Title and Content Layout with List</vt:lpstr>
      <vt:lpstr>Asphalt Viscosity</vt:lpstr>
      <vt:lpstr>Performance Grade </vt:lpstr>
      <vt:lpstr>Ductility  </vt:lpstr>
      <vt:lpstr>Creep Recovery </vt:lpstr>
      <vt:lpstr>References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2016-04-25T12:10:18Z</dcterms:created>
  <dcterms:modified xsi:type="dcterms:W3CDTF">2016-04-25T13:07:38Z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